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386" r:id="rId4"/>
    <p:sldId id="371" r:id="rId5"/>
    <p:sldId id="372" r:id="rId6"/>
    <p:sldId id="385" r:id="rId7"/>
    <p:sldId id="379" r:id="rId8"/>
    <p:sldId id="262" r:id="rId9"/>
    <p:sldId id="270" r:id="rId10"/>
    <p:sldId id="276" r:id="rId11"/>
    <p:sldId id="260" r:id="rId12"/>
    <p:sldId id="263" r:id="rId13"/>
    <p:sldId id="261" r:id="rId14"/>
    <p:sldId id="259" r:id="rId15"/>
    <p:sldId id="264" r:id="rId16"/>
    <p:sldId id="265" r:id="rId17"/>
    <p:sldId id="269" r:id="rId18"/>
    <p:sldId id="266" r:id="rId19"/>
    <p:sldId id="267" r:id="rId20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1176" autoAdjust="0"/>
  </p:normalViewPr>
  <p:slideViewPr>
    <p:cSldViewPr snapToGrid="0">
      <p:cViewPr varScale="1">
        <p:scale>
          <a:sx n="148" d="100"/>
          <a:sy n="148" d="100"/>
        </p:scale>
        <p:origin x="143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72C456-195E-471A-B727-B4E0550A9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E1FA61B-26D3-4A01-BC72-D1F39B3E0ECF}">
      <dgm:prSet phldrT="[Κείμενο]"/>
      <dgm:spPr/>
      <dgm:t>
        <a:bodyPr/>
        <a:lstStyle/>
        <a:p>
          <a:r>
            <a:rPr lang="el-GR" dirty="0"/>
            <a:t>Το κόστος της υπολογιστικής επεξεργασίας και αποθήκευσης έφτασε σε κομβικό σημείο ανάμεσα στο 2008 και το 2010</a:t>
          </a:r>
        </a:p>
      </dgm:t>
    </dgm:pt>
    <dgm:pt modelId="{E47D3C7A-2BCC-4BAD-BD0A-50A9A6D7B573}" type="parTrans" cxnId="{38DF9531-C618-4A1F-97CE-B928E2683461}">
      <dgm:prSet/>
      <dgm:spPr/>
      <dgm:t>
        <a:bodyPr/>
        <a:lstStyle/>
        <a:p>
          <a:endParaRPr lang="el-GR"/>
        </a:p>
      </dgm:t>
    </dgm:pt>
    <dgm:pt modelId="{32690FAB-46B9-40C0-AFBE-544546E740DE}" type="sibTrans" cxnId="{38DF9531-C618-4A1F-97CE-B928E2683461}">
      <dgm:prSet/>
      <dgm:spPr/>
      <dgm:t>
        <a:bodyPr/>
        <a:lstStyle/>
        <a:p>
          <a:endParaRPr lang="el-GR"/>
        </a:p>
      </dgm:t>
    </dgm:pt>
    <dgm:pt modelId="{D5A07F02-7AE8-4675-AB2E-E27554AC1491}">
      <dgm:prSet phldrT="[Κείμενο]"/>
      <dgm:spPr/>
      <dgm:t>
        <a:bodyPr/>
        <a:lstStyle/>
        <a:p>
          <a:r>
            <a:rPr lang="el-GR" dirty="0"/>
            <a:t>Περισσότερες επιχειρήσεις έχουν πλέον τη δυνατότητα να διαχειρίζονται </a:t>
          </a:r>
          <a:r>
            <a:rPr lang="en-US" dirty="0"/>
            <a:t>Big Data</a:t>
          </a:r>
          <a:endParaRPr lang="el-GR" dirty="0"/>
        </a:p>
      </dgm:t>
    </dgm:pt>
    <dgm:pt modelId="{B02BBD49-475D-46D2-B846-0844958D0C0E}" type="parTrans" cxnId="{4CB1FA4F-A5F0-472F-BEA4-973F72867966}">
      <dgm:prSet/>
      <dgm:spPr/>
      <dgm:t>
        <a:bodyPr/>
        <a:lstStyle/>
        <a:p>
          <a:endParaRPr lang="el-GR"/>
        </a:p>
      </dgm:t>
    </dgm:pt>
    <dgm:pt modelId="{8D4E9A1D-585C-43F2-BAC1-D1C426BCBC64}" type="sibTrans" cxnId="{4CB1FA4F-A5F0-472F-BEA4-973F72867966}">
      <dgm:prSet/>
      <dgm:spPr/>
      <dgm:t>
        <a:bodyPr/>
        <a:lstStyle/>
        <a:p>
          <a:endParaRPr lang="el-GR"/>
        </a:p>
      </dgm:t>
    </dgm:pt>
    <dgm:pt modelId="{475C4181-BE49-4F05-9545-BB7917E95096}" type="pres">
      <dgm:prSet presAssocID="{2C72C456-195E-471A-B727-B4E0550A9C82}" presName="Name0" presStyleCnt="0">
        <dgm:presLayoutVars>
          <dgm:dir/>
          <dgm:resizeHandles val="exact"/>
        </dgm:presLayoutVars>
      </dgm:prSet>
      <dgm:spPr/>
    </dgm:pt>
    <dgm:pt modelId="{7A4CDBF9-017A-469B-995B-316AFA92EA27}" type="pres">
      <dgm:prSet presAssocID="{1E1FA61B-26D3-4A01-BC72-D1F39B3E0ECF}" presName="node" presStyleLbl="node1" presStyleIdx="0" presStyleCnt="2">
        <dgm:presLayoutVars>
          <dgm:bulletEnabled val="1"/>
        </dgm:presLayoutVars>
      </dgm:prSet>
      <dgm:spPr/>
    </dgm:pt>
    <dgm:pt modelId="{43F9CC3A-429B-4C2D-B2D1-30FDD4B22F47}" type="pres">
      <dgm:prSet presAssocID="{32690FAB-46B9-40C0-AFBE-544546E740DE}" presName="sibTrans" presStyleLbl="sibTrans2D1" presStyleIdx="0" presStyleCnt="1"/>
      <dgm:spPr/>
    </dgm:pt>
    <dgm:pt modelId="{6385C5D7-C434-4978-8E7B-2B1E966B63E3}" type="pres">
      <dgm:prSet presAssocID="{32690FAB-46B9-40C0-AFBE-544546E740DE}" presName="connectorText" presStyleLbl="sibTrans2D1" presStyleIdx="0" presStyleCnt="1"/>
      <dgm:spPr/>
    </dgm:pt>
    <dgm:pt modelId="{7BE2394A-F709-4A0B-811E-069133B2C146}" type="pres">
      <dgm:prSet presAssocID="{D5A07F02-7AE8-4675-AB2E-E27554AC1491}" presName="node" presStyleLbl="node1" presStyleIdx="1" presStyleCnt="2">
        <dgm:presLayoutVars>
          <dgm:bulletEnabled val="1"/>
        </dgm:presLayoutVars>
      </dgm:prSet>
      <dgm:spPr/>
    </dgm:pt>
  </dgm:ptLst>
  <dgm:cxnLst>
    <dgm:cxn modelId="{38DF9531-C618-4A1F-97CE-B928E2683461}" srcId="{2C72C456-195E-471A-B727-B4E0550A9C82}" destId="{1E1FA61B-26D3-4A01-BC72-D1F39B3E0ECF}" srcOrd="0" destOrd="0" parTransId="{E47D3C7A-2BCC-4BAD-BD0A-50A9A6D7B573}" sibTransId="{32690FAB-46B9-40C0-AFBE-544546E740DE}"/>
    <dgm:cxn modelId="{BB26ED38-7887-4F33-8AD3-814225058FF6}" type="presOf" srcId="{32690FAB-46B9-40C0-AFBE-544546E740DE}" destId="{6385C5D7-C434-4978-8E7B-2B1E966B63E3}" srcOrd="1" destOrd="0" presId="urn:microsoft.com/office/officeart/2005/8/layout/process1"/>
    <dgm:cxn modelId="{4CB1FA4F-A5F0-472F-BEA4-973F72867966}" srcId="{2C72C456-195E-471A-B727-B4E0550A9C82}" destId="{D5A07F02-7AE8-4675-AB2E-E27554AC1491}" srcOrd="1" destOrd="0" parTransId="{B02BBD49-475D-46D2-B846-0844958D0C0E}" sibTransId="{8D4E9A1D-585C-43F2-BAC1-D1C426BCBC64}"/>
    <dgm:cxn modelId="{EA21078A-33ED-4BEC-8824-E6210855A474}" type="presOf" srcId="{2C72C456-195E-471A-B727-B4E0550A9C82}" destId="{475C4181-BE49-4F05-9545-BB7917E95096}" srcOrd="0" destOrd="0" presId="urn:microsoft.com/office/officeart/2005/8/layout/process1"/>
    <dgm:cxn modelId="{CB673B99-184B-47AA-AA51-4865F11CAED5}" type="presOf" srcId="{1E1FA61B-26D3-4A01-BC72-D1F39B3E0ECF}" destId="{7A4CDBF9-017A-469B-995B-316AFA92EA27}" srcOrd="0" destOrd="0" presId="urn:microsoft.com/office/officeart/2005/8/layout/process1"/>
    <dgm:cxn modelId="{D3DDDFB9-2835-4800-97BA-EFF04B17E458}" type="presOf" srcId="{D5A07F02-7AE8-4675-AB2E-E27554AC1491}" destId="{7BE2394A-F709-4A0B-811E-069133B2C146}" srcOrd="0" destOrd="0" presId="urn:microsoft.com/office/officeart/2005/8/layout/process1"/>
    <dgm:cxn modelId="{252BFBD9-DC1A-45E7-B60B-87BAB932F627}" type="presOf" srcId="{32690FAB-46B9-40C0-AFBE-544546E740DE}" destId="{43F9CC3A-429B-4C2D-B2D1-30FDD4B22F47}" srcOrd="0" destOrd="0" presId="urn:microsoft.com/office/officeart/2005/8/layout/process1"/>
    <dgm:cxn modelId="{2CBEB649-86D0-43DC-B49A-238DDFDC2B39}" type="presParOf" srcId="{475C4181-BE49-4F05-9545-BB7917E95096}" destId="{7A4CDBF9-017A-469B-995B-316AFA92EA27}" srcOrd="0" destOrd="0" presId="urn:microsoft.com/office/officeart/2005/8/layout/process1"/>
    <dgm:cxn modelId="{F688102D-50D7-4DCE-B9E4-68BB9E6B48ED}" type="presParOf" srcId="{475C4181-BE49-4F05-9545-BB7917E95096}" destId="{43F9CC3A-429B-4C2D-B2D1-30FDD4B22F47}" srcOrd="1" destOrd="0" presId="urn:microsoft.com/office/officeart/2005/8/layout/process1"/>
    <dgm:cxn modelId="{F489476D-236C-4061-AFCB-1583D2DF9778}" type="presParOf" srcId="{43F9CC3A-429B-4C2D-B2D1-30FDD4B22F47}" destId="{6385C5D7-C434-4978-8E7B-2B1E966B63E3}" srcOrd="0" destOrd="0" presId="urn:microsoft.com/office/officeart/2005/8/layout/process1"/>
    <dgm:cxn modelId="{85FBA66A-A3F9-4764-8EE1-D87D440CEF45}" type="presParOf" srcId="{475C4181-BE49-4F05-9545-BB7917E95096}" destId="{7BE2394A-F709-4A0B-811E-069133B2C14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Volume</a:t>
          </a:r>
          <a:endParaRPr lang="el-GR" b="1" dirty="0">
            <a:solidFill>
              <a:srgbClr val="FF0000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dirty="0"/>
            <a:t>Velocity</a:t>
          </a:r>
          <a:endParaRPr lang="el-GR" dirty="0"/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Velocity</a:t>
          </a:r>
          <a:endParaRPr lang="el-GR" b="1" dirty="0">
            <a:solidFill>
              <a:srgbClr val="FF0000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Velocity</a:t>
          </a:r>
          <a:endParaRPr lang="el-GR" b="0" dirty="0">
            <a:solidFill>
              <a:schemeClr val="bg1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Variety</a:t>
          </a:r>
          <a:endParaRPr lang="el-GR" b="1" dirty="0">
            <a:solidFill>
              <a:srgbClr val="FF0000"/>
            </a:solidFill>
          </a:endParaRPr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0D8FB5-0983-4D6D-BFD9-7B0824CB0BE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342F21-6416-42E9-839A-6FECF621B5FB}">
      <dgm:prSet/>
      <dgm:spPr/>
      <dgm:t>
        <a:bodyPr/>
        <a:lstStyle/>
        <a:p>
          <a:r>
            <a:rPr lang="el-GR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/>
        </a:p>
      </dgm:t>
    </dgm:pt>
    <dgm:pt modelId="{8F9E743B-38BB-49FB-B4CE-F8920FAAA611}" type="parTrans" cxnId="{4AD69F5E-62F4-490C-BFA3-37A14D131BDC}">
      <dgm:prSet/>
      <dgm:spPr/>
      <dgm:t>
        <a:bodyPr/>
        <a:lstStyle/>
        <a:p>
          <a:endParaRPr lang="en-US"/>
        </a:p>
      </dgm:t>
    </dgm:pt>
    <dgm:pt modelId="{F92C43BE-6968-438A-85BD-254D084014A5}" type="sibTrans" cxnId="{4AD69F5E-62F4-490C-BFA3-37A14D131BDC}">
      <dgm:prSet/>
      <dgm:spPr/>
      <dgm:t>
        <a:bodyPr/>
        <a:lstStyle/>
        <a:p>
          <a:endParaRPr lang="en-US"/>
        </a:p>
      </dgm:t>
    </dgm:pt>
    <dgm:pt modelId="{E23EC5A9-BD2C-44B2-BE4B-CFE79517556E}">
      <dgm:prSet/>
      <dgm:spPr/>
      <dgm:t>
        <a:bodyPr/>
        <a:lstStyle/>
        <a:p>
          <a:r>
            <a:rPr lang="el-GR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/>
        </a:p>
      </dgm:t>
    </dgm:pt>
    <dgm:pt modelId="{C18548E5-AB04-4C2B-BD10-3610B82CCBBB}" type="parTrans" cxnId="{9884FFF4-CE39-4BCF-8CE1-DDD881090C93}">
      <dgm:prSet/>
      <dgm:spPr/>
      <dgm:t>
        <a:bodyPr/>
        <a:lstStyle/>
        <a:p>
          <a:endParaRPr lang="en-US"/>
        </a:p>
      </dgm:t>
    </dgm:pt>
    <dgm:pt modelId="{2719CECD-AE48-44F4-A108-82673D87871C}" type="sibTrans" cxnId="{9884FFF4-CE39-4BCF-8CE1-DDD881090C93}">
      <dgm:prSet/>
      <dgm:spPr/>
      <dgm:t>
        <a:bodyPr/>
        <a:lstStyle/>
        <a:p>
          <a:endParaRPr lang="en-US"/>
        </a:p>
      </dgm:t>
    </dgm:pt>
    <dgm:pt modelId="{0B790076-55E4-41E7-87F7-256A24510C22}" type="pres">
      <dgm:prSet presAssocID="{570D8FB5-0983-4D6D-BFD9-7B0824CB0BE2}" presName="linear" presStyleCnt="0">
        <dgm:presLayoutVars>
          <dgm:animLvl val="lvl"/>
          <dgm:resizeHandles val="exact"/>
        </dgm:presLayoutVars>
      </dgm:prSet>
      <dgm:spPr/>
    </dgm:pt>
    <dgm:pt modelId="{241674C0-431B-446A-878D-3847D42FF784}" type="pres">
      <dgm:prSet presAssocID="{08342F21-6416-42E9-839A-6FECF621B5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30472D-1EB5-43E1-AB11-1A9BE6D3ECBC}" type="pres">
      <dgm:prSet presAssocID="{F92C43BE-6968-438A-85BD-254D084014A5}" presName="spacer" presStyleCnt="0"/>
      <dgm:spPr/>
    </dgm:pt>
    <dgm:pt modelId="{586BFB4A-FF53-41C1-A2EB-1A75C18EF42B}" type="pres">
      <dgm:prSet presAssocID="{E23EC5A9-BD2C-44B2-BE4B-CFE79517556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F37609-C7F5-4103-85D2-5B134B2AD292}" type="presOf" srcId="{08342F21-6416-42E9-839A-6FECF621B5FB}" destId="{241674C0-431B-446A-878D-3847D42FF784}" srcOrd="0" destOrd="0" presId="urn:microsoft.com/office/officeart/2005/8/layout/vList2"/>
    <dgm:cxn modelId="{19B4C41E-C5D5-4322-BC39-7F60D51BC10C}" type="presOf" srcId="{E23EC5A9-BD2C-44B2-BE4B-CFE79517556E}" destId="{586BFB4A-FF53-41C1-A2EB-1A75C18EF42B}" srcOrd="0" destOrd="0" presId="urn:microsoft.com/office/officeart/2005/8/layout/vList2"/>
    <dgm:cxn modelId="{2DBB2221-D654-47FD-BB28-8E52C81C30D2}" type="presOf" srcId="{570D8FB5-0983-4D6D-BFD9-7B0824CB0BE2}" destId="{0B790076-55E4-41E7-87F7-256A24510C22}" srcOrd="0" destOrd="0" presId="urn:microsoft.com/office/officeart/2005/8/layout/vList2"/>
    <dgm:cxn modelId="{4AD69F5E-62F4-490C-BFA3-37A14D131BDC}" srcId="{570D8FB5-0983-4D6D-BFD9-7B0824CB0BE2}" destId="{08342F21-6416-42E9-839A-6FECF621B5FB}" srcOrd="0" destOrd="0" parTransId="{8F9E743B-38BB-49FB-B4CE-F8920FAAA611}" sibTransId="{F92C43BE-6968-438A-85BD-254D084014A5}"/>
    <dgm:cxn modelId="{9884FFF4-CE39-4BCF-8CE1-DDD881090C93}" srcId="{570D8FB5-0983-4D6D-BFD9-7B0824CB0BE2}" destId="{E23EC5A9-BD2C-44B2-BE4B-CFE79517556E}" srcOrd="1" destOrd="0" parTransId="{C18548E5-AB04-4C2B-BD10-3610B82CCBBB}" sibTransId="{2719CECD-AE48-44F4-A108-82673D87871C}"/>
    <dgm:cxn modelId="{7153D928-8987-4803-9CFA-D5681FDEC727}" type="presParOf" srcId="{0B790076-55E4-41E7-87F7-256A24510C22}" destId="{241674C0-431B-446A-878D-3847D42FF784}" srcOrd="0" destOrd="0" presId="urn:microsoft.com/office/officeart/2005/8/layout/vList2"/>
    <dgm:cxn modelId="{41D51353-1409-47E6-B3C4-957E1BD3AC89}" type="presParOf" srcId="{0B790076-55E4-41E7-87F7-256A24510C22}" destId="{C930472D-1EB5-43E1-AB11-1A9BE6D3ECBC}" srcOrd="1" destOrd="0" presId="urn:microsoft.com/office/officeart/2005/8/layout/vList2"/>
    <dgm:cxn modelId="{C5FB1872-E2B1-48AE-8141-C7232CF110FC}" type="presParOf" srcId="{0B790076-55E4-41E7-87F7-256A24510C22}" destId="{586BFB4A-FF53-41C1-A2EB-1A75C18EF42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CDBF9-017A-469B-995B-316AFA92EA27}">
      <dsp:nvSpPr>
        <dsp:cNvPr id="0" name=""/>
        <dsp:cNvSpPr/>
      </dsp:nvSpPr>
      <dsp:spPr>
        <a:xfrm>
          <a:off x="1012" y="1012287"/>
          <a:ext cx="2158156" cy="2326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Το κόστος της υπολογιστικής επεξεργασίας και αποθήκευσης έφτασε σε κομβικό σημείο ανάμεσα στο 2008 και το 2010</a:t>
          </a:r>
        </a:p>
      </dsp:txBody>
      <dsp:txXfrm>
        <a:off x="64222" y="1075497"/>
        <a:ext cx="2031736" cy="2200342"/>
      </dsp:txXfrm>
    </dsp:sp>
    <dsp:sp modelId="{43F9CC3A-429B-4C2D-B2D1-30FDD4B22F47}">
      <dsp:nvSpPr>
        <dsp:cNvPr id="0" name=""/>
        <dsp:cNvSpPr/>
      </dsp:nvSpPr>
      <dsp:spPr>
        <a:xfrm>
          <a:off x="2374984" y="1908057"/>
          <a:ext cx="457529" cy="535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400" kern="1200"/>
        </a:p>
      </dsp:txBody>
      <dsp:txXfrm>
        <a:off x="2374984" y="2015101"/>
        <a:ext cx="320270" cy="321134"/>
      </dsp:txXfrm>
    </dsp:sp>
    <dsp:sp modelId="{7BE2394A-F709-4A0B-811E-069133B2C146}">
      <dsp:nvSpPr>
        <dsp:cNvPr id="0" name=""/>
        <dsp:cNvSpPr/>
      </dsp:nvSpPr>
      <dsp:spPr>
        <a:xfrm>
          <a:off x="3022431" y="1012287"/>
          <a:ext cx="2158156" cy="2326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Περισσότερες επιχειρήσεις έχουν πλέον τη δυνατότητα να διαχειρίζονται </a:t>
          </a:r>
          <a:r>
            <a:rPr lang="en-US" sz="1800" kern="1200" dirty="0"/>
            <a:t>Big Data</a:t>
          </a:r>
          <a:endParaRPr lang="el-GR" sz="1800" kern="1200" dirty="0"/>
        </a:p>
      </dsp:txBody>
      <dsp:txXfrm>
        <a:off x="3085641" y="1075497"/>
        <a:ext cx="2031736" cy="22003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Volume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Velocity</a:t>
          </a:r>
          <a:endParaRPr lang="el-GR" sz="3300" kern="1200" dirty="0"/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Velocity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Velocity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Variety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3060764"/>
        <a:ext cx="3532010" cy="879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674C0-431B-446A-878D-3847D42FF784}">
      <dsp:nvSpPr>
        <dsp:cNvPr id="0" name=""/>
        <dsp:cNvSpPr/>
      </dsp:nvSpPr>
      <dsp:spPr>
        <a:xfrm>
          <a:off x="0" y="449448"/>
          <a:ext cx="5115491" cy="1991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 sz="2300" kern="1200"/>
        </a:p>
      </dsp:txBody>
      <dsp:txXfrm>
        <a:off x="97209" y="546657"/>
        <a:ext cx="4921073" cy="1796922"/>
      </dsp:txXfrm>
    </dsp:sp>
    <dsp:sp modelId="{586BFB4A-FF53-41C1-A2EB-1A75C18EF42B}">
      <dsp:nvSpPr>
        <dsp:cNvPr id="0" name=""/>
        <dsp:cNvSpPr/>
      </dsp:nvSpPr>
      <dsp:spPr>
        <a:xfrm>
          <a:off x="0" y="2507029"/>
          <a:ext cx="5115491" cy="19913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 sz="2300" kern="1200"/>
        </a:p>
      </dsp:txBody>
      <dsp:txXfrm>
        <a:off x="97209" y="2604238"/>
        <a:ext cx="4921073" cy="17969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520CC-6D6C-4B55-8660-591C4F8CC4CC}" type="datetimeFigureOut">
              <a:rPr lang="el-GR" smtClean="0"/>
              <a:t>18/5/2022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081D7-AACE-45E5-853E-100835B0B6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548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eniusworks.com/2020/02/metcalfes-law-explains-how-the-value-of-networks-grow-exponentially-there-are-5-types-of-network-effect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https://www.sas.com/en_us/insights/big-data/what-is-big-data.html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1599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486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7937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http://searchdatacenter.techtarget.com/definition/edge-computing</a:t>
            </a:r>
            <a:r>
              <a:rPr lang="el-GR" dirty="0"/>
              <a:t> 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6633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https://hbr.org/2016/07/kodaks-downfall-wasnt-about-technology </a:t>
            </a:r>
          </a:p>
          <a:p>
            <a:r>
              <a:rPr lang="en-US" dirty="0"/>
              <a:t>https://www.forbes.com/sites/chunkamui/2012/01/18/how-kodak-failed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A62B6-B594-4D15-844B-76FFFBF62AFB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6989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https://www.thegeniusworks.com/2020/02/metcalfes-law-explains-how-the-value-of-networks-grow-exponentially-there-are-5-types-of-network-effects/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0EC5-4991-4FBB-A239-4B5BD8037B59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6936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baseline="0" dirty="0"/>
          </a:p>
          <a:p>
            <a:r>
              <a:rPr lang="el-GR" baseline="0" dirty="0"/>
              <a:t>Τα μεγάλα δεδομένα είναι «δύσκολα» δεδομένα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66447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01189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558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27580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difference between a data warehouse and a data mart can be confusing because the two terms are sometimes used incorrectly as synonyms. A data warehouse is a central repository for all an organization's data. The goal of a data mart, however, is to meet the particular demands of a specific group of users within the organization, such as human resource management (HRM). Generally, an organization's data marts are subsets of the organization's data warehouse. (http://searchsqlserver.techtarget.com/definition/data-mart)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40504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36127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BCA4-B03D-46A6-89A4-38C276957F20}" type="datetime1">
              <a:rPr lang="el-GR" smtClean="0"/>
              <a:t>18/5/2022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970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F476-C534-43D8-ABBE-CB4D7B43593E}" type="datetime1">
              <a:rPr lang="el-GR" smtClean="0"/>
              <a:t>18/5/2022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993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C862-1063-4731-B25A-9BE1C21ABC52}" type="datetime1">
              <a:rPr lang="el-GR" smtClean="0"/>
              <a:t>18/5/2022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6925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3E44-28F6-4686-AA09-73BFC54F6587}" type="datetime1">
              <a:rPr lang="el-GR" smtClean="0"/>
              <a:t>18/5/2022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4535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4E25-8E55-4EDF-8BBB-8360302F27F3}" type="datetime1">
              <a:rPr lang="el-GR" smtClean="0"/>
              <a:t>18/5/2022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187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5467-0637-4B13-B369-82B539D892EF}" type="datetime1">
              <a:rPr lang="el-GR" smtClean="0"/>
              <a:t>18/5/2022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791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5EAB-2360-4D4B-8FF2-28D861816242}" type="datetime1">
              <a:rPr lang="el-GR" smtClean="0"/>
              <a:t>18/5/2022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8515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47BF-65F2-4209-8959-43A3E9E5CF5F}" type="datetime1">
              <a:rPr lang="el-GR" smtClean="0"/>
              <a:t>18/5/2022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3107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B896-0D4F-4A63-8C93-72CE8EE125E4}" type="datetime1">
              <a:rPr lang="el-GR" smtClean="0"/>
              <a:t>18/5/2022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30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DEAF-4825-4C69-8397-242A74955A72}" type="datetime1">
              <a:rPr lang="el-GR" smtClean="0"/>
              <a:t>18/5/2022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176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5B27-30C6-4FCC-98E6-01A7389D0334}" type="datetime1">
              <a:rPr lang="el-GR" smtClean="0"/>
              <a:t>18/5/2022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438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1E4AB-04AE-4BB1-8E08-E34066F25699}" type="datetime1">
              <a:rPr lang="el-GR" smtClean="0"/>
              <a:t>18/5/2022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7714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github.com/chgogos/big_dat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eb-assets.domo.com/blog/wp-content/uploads/2021/09/data-never-sleeps-9.0-1200px-1.png" TargetMode="Externa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co.com/c/en/us/products/collateral/se/internet-of-things/at-a-glance-c45-731471.pdf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odive.com/news/software-industry-marc-andreessen/605301/" TargetMode="External"/><Relationship Id="rId2" Type="http://schemas.openxmlformats.org/officeDocument/2006/relationships/hyperlink" Target="https://future.a16z.com/software-is-eating-the-world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16z.com/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br.org/2016/07/kodaks-downfall-wasnt-about-technolog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yahoo.com/quote/NFLX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pPXCuf7xLsM?feature=oembed" TargetMode="Externa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hyperlink" Target="https://en.wikipedia.org/wiki/Robert_Metcalf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visualcapitalist.com/how-long-does-it-take-to-hit-50-million-user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John_Mashe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Big Data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dirty="0">
                <a:solidFill>
                  <a:srgbClr val="000000"/>
                </a:solidFill>
              </a:rPr>
              <a:t>Χρήστος Γκόγκος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</a:rPr>
              <a:t>19/5/2022</a:t>
            </a:r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hlinkClick r:id="rId4"/>
              </a:rPr>
              <a:t>https://github.com/chgogos/big_data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BB0CED24-F563-47D9-A24A-9001058825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91" y="16775"/>
            <a:ext cx="2529608" cy="8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79FA3-BED6-6F45-8E2C-1ED959A9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mtClean="0"/>
              <a:pPr>
                <a:spcAft>
                  <a:spcPts val="600"/>
                </a:spcAft>
              </a:pPr>
              <a:t>10</a:t>
            </a:fld>
            <a:endParaRPr lang="el-GR"/>
          </a:p>
        </p:txBody>
      </p:sp>
      <p:pic>
        <p:nvPicPr>
          <p:cNvPr id="1028" name="Picture 4" descr="Infographic: What Happens In An Internet Minute 2020 by Lori Lewis ...">
            <a:extLst>
              <a:ext uri="{FF2B5EF4-FFF2-40B4-BE49-F238E27FC236}">
                <a16:creationId xmlns:a16="http://schemas.microsoft.com/office/drawing/2014/main" id="{D3C84D8B-1A88-4AC0-878C-019C862DA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04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36CE189-2042-4EDC-AED6-6FE40871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091" y="571500"/>
            <a:ext cx="5775960" cy="577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57D625-6FC0-4FF4-AD07-1DA1F4B7F46A}"/>
              </a:ext>
            </a:extLst>
          </p:cNvPr>
          <p:cNvSpPr txBox="1"/>
          <p:nvPr/>
        </p:nvSpPr>
        <p:spPr>
          <a:xfrm>
            <a:off x="1004552" y="6422024"/>
            <a:ext cx="1018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hlinkClick r:id="rId5"/>
              </a:rPr>
              <a:t>https://web-assets.domo.com/blog/wp-content/uploads/2021/09/data-never-sleeps-9.0-1200px-1.png</a:t>
            </a:r>
            <a:r>
              <a:rPr lang="el-G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054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Σημεία καμπής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369455" y="1533236"/>
            <a:ext cx="5802745" cy="506958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1991: Internet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1996</a:t>
            </a:r>
            <a:r>
              <a:rPr lang="en-US" sz="2000" dirty="0"/>
              <a:t>:</a:t>
            </a:r>
            <a:r>
              <a:rPr lang="el-GR" sz="2000" dirty="0"/>
              <a:t> κόστος ψηφιακής αποθήκευσης </a:t>
            </a:r>
            <a:r>
              <a:rPr lang="en-US" sz="2000" dirty="0"/>
              <a:t>&lt;</a:t>
            </a:r>
            <a:r>
              <a:rPr lang="el-GR" sz="2000" dirty="0"/>
              <a:t> κόστος έντυπης αποθήκευσης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1997: </a:t>
            </a:r>
            <a:r>
              <a:rPr lang="en-US" sz="2000" dirty="0"/>
              <a:t>Google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1999: </a:t>
            </a:r>
            <a:r>
              <a:rPr lang="en-US" sz="2000" dirty="0"/>
              <a:t>Big Data</a:t>
            </a:r>
            <a:r>
              <a:rPr lang="el-GR" sz="2000" dirty="0"/>
              <a:t>, </a:t>
            </a:r>
            <a:r>
              <a:rPr lang="en-US" sz="2000" dirty="0"/>
              <a:t>Internet of Things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2003: Google File System paper (by Google)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2004: </a:t>
            </a:r>
            <a:r>
              <a:rPr lang="en-US" sz="2000" dirty="0" err="1"/>
              <a:t>MapReduce</a:t>
            </a:r>
            <a:r>
              <a:rPr lang="en-US" sz="2000" dirty="0"/>
              <a:t> paper (by Google)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2005: Hadoop</a:t>
            </a:r>
            <a:endParaRPr lang="el-GR" sz="2000" dirty="0"/>
          </a:p>
          <a:p>
            <a:pPr>
              <a:lnSpc>
                <a:spcPct val="110000"/>
              </a:lnSpc>
            </a:pPr>
            <a:r>
              <a:rPr lang="el-GR" sz="2000" dirty="0"/>
              <a:t>2006: </a:t>
            </a:r>
            <a:r>
              <a:rPr lang="en-US" sz="2000" dirty="0"/>
              <a:t>Cloud Computing</a:t>
            </a:r>
            <a:endParaRPr lang="el-GR" sz="2000" dirty="0"/>
          </a:p>
          <a:p>
            <a:pPr>
              <a:lnSpc>
                <a:spcPct val="110000"/>
              </a:lnSpc>
            </a:pPr>
            <a:r>
              <a:rPr lang="el-GR" sz="2000" dirty="0"/>
              <a:t>2014: κίνηση στο διαδίκτυο από κινητά </a:t>
            </a:r>
            <a:r>
              <a:rPr lang="en-US" sz="2000" dirty="0"/>
              <a:t>&gt; </a:t>
            </a:r>
            <a:r>
              <a:rPr lang="el-GR" sz="2000" dirty="0"/>
              <a:t>κίνηση από σταθερούς Η/Υ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2015: </a:t>
            </a:r>
            <a:r>
              <a:rPr lang="en-US" sz="2000" dirty="0"/>
              <a:t>Deep Learning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2016: VR/AR (Oculus Rift)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2017: </a:t>
            </a:r>
            <a:r>
              <a:rPr lang="en-US" sz="2000" dirty="0" err="1"/>
              <a:t>AlphaZero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2020: Proof of Stake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2021: Metaverse</a:t>
            </a:r>
          </a:p>
        </p:txBody>
      </p:sp>
      <p:graphicFrame>
        <p:nvGraphicFramePr>
          <p:cNvPr id="5" name="Θέση περιεχομένου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31277019"/>
              </p:ext>
            </p:extLst>
          </p:nvPr>
        </p:nvGraphicFramePr>
        <p:xfrm>
          <a:off x="6523182" y="1690688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5487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Σημαντικές αλλαγές των τελευταίων ετών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Πολλαπλασιασμός ψηφιακών δεδομένων που παράγουν οι χρήστες μέσω της συμπεριφοράς τους</a:t>
            </a:r>
            <a:r>
              <a:rPr lang="en-US" dirty="0"/>
              <a:t> (</a:t>
            </a:r>
            <a:r>
              <a:rPr lang="el-GR" dirty="0"/>
              <a:t>επισκέψεις σε ιστοσελίδες, ηλεκτρονικές συναλλαγές, κοινωνικά δίκτυα κ.α.</a:t>
            </a:r>
            <a:r>
              <a:rPr lang="en-US" dirty="0"/>
              <a:t>)</a:t>
            </a:r>
            <a:endParaRPr lang="el-GR" dirty="0"/>
          </a:p>
          <a:p>
            <a:pPr>
              <a:lnSpc>
                <a:spcPct val="120000"/>
              </a:lnSpc>
            </a:pPr>
            <a:r>
              <a:rPr lang="el-GR" dirty="0"/>
              <a:t>Μείωση κόστους αποθήκευσης</a:t>
            </a:r>
            <a:r>
              <a:rPr lang="en-US" dirty="0"/>
              <a:t> </a:t>
            </a:r>
            <a:r>
              <a:rPr lang="el-GR" dirty="0"/>
              <a:t>-επεξεργασίας</a:t>
            </a:r>
          </a:p>
          <a:p>
            <a:pPr>
              <a:lnSpc>
                <a:spcPct val="120000"/>
              </a:lnSpc>
            </a:pPr>
            <a:r>
              <a:rPr lang="el-GR" dirty="0"/>
              <a:t>Μείωση τιμών αισθητήρων</a:t>
            </a:r>
          </a:p>
          <a:p>
            <a:pPr>
              <a:lnSpc>
                <a:spcPct val="120000"/>
              </a:lnSpc>
            </a:pPr>
            <a:r>
              <a:rPr lang="el-GR" dirty="0" err="1"/>
              <a:t>Φορέσιμες</a:t>
            </a:r>
            <a:r>
              <a:rPr lang="el-GR" dirty="0"/>
              <a:t> συσκευές</a:t>
            </a:r>
          </a:p>
          <a:p>
            <a:pPr>
              <a:lnSpc>
                <a:spcPct val="120000"/>
              </a:lnSpc>
            </a:pPr>
            <a:r>
              <a:rPr lang="el-GR" dirty="0"/>
              <a:t>Σημαντική πρόοδος σε αλγόριθμους μηχανικής μάθησης</a:t>
            </a:r>
          </a:p>
        </p:txBody>
      </p:sp>
      <p:pic>
        <p:nvPicPr>
          <p:cNvPr id="57346" name="Picture 2" descr="http://www.strainsense.co.uk/images/uploads/making_sense_of_sensors_new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079606" y="1825625"/>
            <a:ext cx="4041775" cy="1876538"/>
          </a:xfrm>
          <a:prstGeom prst="rect">
            <a:avLst/>
          </a:prstGeom>
          <a:noFill/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r="16794"/>
          <a:stretch/>
        </p:blipFill>
        <p:spPr bwMode="auto">
          <a:xfrm>
            <a:off x="10888636" y="4137699"/>
            <a:ext cx="1100560" cy="165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034" y="4167264"/>
            <a:ext cx="1962572" cy="172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12</a:t>
            </a:fld>
            <a:endParaRPr lang="el-GR"/>
          </a:p>
        </p:txBody>
      </p:sp>
      <p:pic>
        <p:nvPicPr>
          <p:cNvPr id="1026" name="Picture 2" descr="Amazon Echo Dot 3rd Gen Anthracite Black - Smart Speaker Alexa - Smart Home  Technology, Amazon Echo Dot">
            <a:extLst>
              <a:ext uri="{FF2B5EF4-FFF2-40B4-BE49-F238E27FC236}">
                <a16:creationId xmlns:a16="http://schemas.microsoft.com/office/drawing/2014/main" id="{D8F6D54D-3732-409F-A647-CF4EE789E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732" y="4153227"/>
            <a:ext cx="1556408" cy="15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roduct">
            <a:extLst>
              <a:ext uri="{FF2B5EF4-FFF2-40B4-BE49-F238E27FC236}">
                <a16:creationId xmlns:a16="http://schemas.microsoft.com/office/drawing/2014/main" id="{51B94467-166D-4E6A-89A7-72C86B38A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25948" y="4230347"/>
            <a:ext cx="1015845" cy="127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itbit Charge HR Activity, Heart Rate + Sleep Wristband (Small, Black)">
            <a:extLst>
              <a:ext uri="{FF2B5EF4-FFF2-40B4-BE49-F238E27FC236}">
                <a16:creationId xmlns:a16="http://schemas.microsoft.com/office/drawing/2014/main" id="{975F8E04-9F98-4120-8370-6BA04C7B8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9" r="22258" b="15273"/>
          <a:stretch/>
        </p:blipFill>
        <p:spPr bwMode="auto">
          <a:xfrm>
            <a:off x="9738097" y="4254927"/>
            <a:ext cx="834900" cy="122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56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47783" y="2053641"/>
            <a:ext cx="4572000" cy="2760098"/>
          </a:xfrm>
        </p:spPr>
        <p:txBody>
          <a:bodyPr>
            <a:normAutofit/>
          </a:bodyPr>
          <a:lstStyle/>
          <a:p>
            <a:r>
              <a:rPr lang="el-GR" sz="3100" dirty="0">
                <a:solidFill>
                  <a:srgbClr val="FFFFFF"/>
                </a:solidFill>
              </a:rPr>
              <a:t>Τεχνολογίες αποθήκευσης και επεξεργασίας δεδομένων που προηγήθηκαν των </a:t>
            </a:r>
            <a:r>
              <a:rPr lang="en-US" sz="3100" dirty="0">
                <a:solidFill>
                  <a:srgbClr val="FFFFFF"/>
                </a:solidFill>
              </a:rPr>
              <a:t>Big Data</a:t>
            </a:r>
            <a:endParaRPr lang="el-GR" sz="3100" dirty="0">
              <a:solidFill>
                <a:srgbClr val="FFFFFF"/>
              </a:solidFill>
            </a:endParaRPr>
          </a:p>
        </p:txBody>
      </p:sp>
      <p:sp>
        <p:nvSpPr>
          <p:cNvPr id="5" name="4 - Θέση περιεχομένου"/>
          <p:cNvSpPr>
            <a:spLocks noGrp="1"/>
          </p:cNvSpPr>
          <p:nvPr>
            <p:ph sz="quarter" idx="1"/>
          </p:nvPr>
        </p:nvSpPr>
        <p:spPr>
          <a:xfrm>
            <a:off x="6090573" y="801866"/>
            <a:ext cx="5953643" cy="5230634"/>
          </a:xfrm>
        </p:spPr>
        <p:txBody>
          <a:bodyPr anchor="ctr">
            <a:normAutofit/>
          </a:bodyPr>
          <a:lstStyle/>
          <a:p>
            <a:r>
              <a:rPr lang="el-GR" sz="2400" dirty="0">
                <a:solidFill>
                  <a:srgbClr val="000000"/>
                </a:solidFill>
              </a:rPr>
              <a:t>Ιεραρχικές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Δικτυωτές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Σχεσιακές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Αντικειμενοστραφείς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l-GR" sz="2400" dirty="0">
                <a:solidFill>
                  <a:srgbClr val="000000"/>
                </a:solidFill>
              </a:rPr>
              <a:t>Βάσεις Δεδομένων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Data warehouses</a:t>
            </a:r>
            <a:r>
              <a:rPr lang="el-GR" sz="2400" dirty="0">
                <a:solidFill>
                  <a:srgbClr val="000000"/>
                </a:solidFill>
              </a:rPr>
              <a:t> και </a:t>
            </a:r>
            <a:r>
              <a:rPr lang="en-US" sz="2400" dirty="0">
                <a:solidFill>
                  <a:srgbClr val="000000"/>
                </a:solidFill>
              </a:rPr>
              <a:t>data marts (</a:t>
            </a:r>
            <a:r>
              <a:rPr lang="el-GR" sz="2400" dirty="0">
                <a:solidFill>
                  <a:srgbClr val="000000"/>
                </a:solidFill>
              </a:rPr>
              <a:t>ημερήσια ή εβδομαδιαία ενημέρωση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Online Transactional Processing (OLTP)</a:t>
            </a:r>
            <a:endParaRPr lang="el-GR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Online Analytical Processing (OLAP)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Επιχειρηματική Ευφυΐα </a:t>
            </a:r>
            <a:r>
              <a:rPr lang="en-US" sz="2400" dirty="0">
                <a:solidFill>
                  <a:srgbClr val="000000"/>
                </a:solidFill>
              </a:rPr>
              <a:t>(Business Intelligence)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30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(1:Volume</a:t>
            </a:r>
            <a:r>
              <a:rPr lang="el-GR" dirty="0"/>
              <a:t>=όγκος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9744765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70419" cy="4351338"/>
          </a:xfrm>
        </p:spPr>
        <p:txBody>
          <a:bodyPr>
            <a:normAutofit/>
          </a:bodyPr>
          <a:lstStyle/>
          <a:p>
            <a:r>
              <a:rPr lang="el-GR" sz="2400" dirty="0"/>
              <a:t>Ο όγκος στα </a:t>
            </a:r>
            <a:r>
              <a:rPr lang="en-US" sz="2400" dirty="0"/>
              <a:t>Big Data </a:t>
            </a:r>
            <a:r>
              <a:rPr lang="el-GR" sz="2400" dirty="0"/>
              <a:t>αφορά την ανάγκη αποθήκευσης και επεξεργασίας </a:t>
            </a:r>
            <a:r>
              <a:rPr lang="en-US" sz="2400" dirty="0"/>
              <a:t>Terabytes </a:t>
            </a:r>
            <a:r>
              <a:rPr lang="el-GR" sz="2400" dirty="0"/>
              <a:t>ή και </a:t>
            </a:r>
            <a:r>
              <a:rPr lang="en-US" sz="2400" dirty="0"/>
              <a:t>Petabytes </a:t>
            </a:r>
            <a:r>
              <a:rPr lang="el-GR" sz="2400" dirty="0"/>
              <a:t>δεδομένων</a:t>
            </a:r>
          </a:p>
          <a:p>
            <a:r>
              <a:rPr lang="en-US" sz="2400" dirty="0"/>
              <a:t>To 2030 </a:t>
            </a:r>
            <a:r>
              <a:rPr lang="el-GR" sz="2400" dirty="0">
                <a:hlinkClick r:id="rId8"/>
              </a:rPr>
              <a:t>αναμένεται να υπάρχουν 50</a:t>
            </a:r>
            <a:r>
              <a:rPr lang="en-US" sz="2400" dirty="0">
                <a:hlinkClick r:id="rId8"/>
              </a:rPr>
              <a:t>0</a:t>
            </a:r>
            <a:r>
              <a:rPr lang="el-GR" sz="2400" dirty="0">
                <a:hlinkClick r:id="rId8"/>
              </a:rPr>
              <a:t> δισεκατομμύρια</a:t>
            </a:r>
            <a:r>
              <a:rPr lang="el-GR" sz="2400" dirty="0"/>
              <a:t> συσκευές συνδεδεμένες στο διαδίκτυο</a:t>
            </a:r>
            <a:r>
              <a:rPr lang="en-US" sz="2400" dirty="0"/>
              <a:t> </a:t>
            </a:r>
            <a:endParaRPr lang="el-GR" sz="2400" dirty="0"/>
          </a:p>
          <a:p>
            <a:r>
              <a:rPr lang="el-GR" sz="2400" dirty="0"/>
              <a:t>Η ποσότητα των δεδομένων που συλλέγονται αυξάνεται συνεχώς</a:t>
            </a:r>
            <a:endParaRPr lang="en-US" sz="2400" dirty="0"/>
          </a:p>
          <a:p>
            <a:endParaRPr lang="el-GR" sz="2400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14</a:t>
            </a:fld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BEAE187-A15D-41EA-9548-8A1110D775CE}"/>
              </a:ext>
            </a:extLst>
          </p:cNvPr>
          <p:cNvSpPr/>
          <p:nvPr/>
        </p:nvSpPr>
        <p:spPr>
          <a:xfrm>
            <a:off x="6388352" y="4826676"/>
            <a:ext cx="5406083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l-GR" sz="1600" dirty="0"/>
              <a:t>Τα μεγάλα δεδομένα είναι δεδομένα υψηλού όγκου </a:t>
            </a:r>
            <a:r>
              <a:rPr lang="el-GR" sz="1600" b="1" dirty="0"/>
              <a:t>(</a:t>
            </a:r>
            <a:r>
              <a:rPr lang="en-US" sz="1600" b="1" dirty="0"/>
              <a:t>high-volume</a:t>
            </a:r>
            <a:r>
              <a:rPr lang="el-GR" sz="1600" b="1" dirty="0"/>
              <a:t>)</a:t>
            </a:r>
            <a:r>
              <a:rPr lang="en-US" sz="1600" dirty="0"/>
              <a:t>, </a:t>
            </a:r>
            <a:r>
              <a:rPr lang="el-GR" sz="1600" dirty="0"/>
              <a:t>υψηλής ταχύτητας </a:t>
            </a:r>
            <a:r>
              <a:rPr lang="el-GR" sz="1600" b="1" dirty="0"/>
              <a:t>(</a:t>
            </a:r>
            <a:r>
              <a:rPr lang="en-US" sz="1600" b="1" dirty="0"/>
              <a:t>high-velocity</a:t>
            </a:r>
            <a:r>
              <a:rPr lang="el-GR" sz="1600" b="1" dirty="0"/>
              <a:t>)</a:t>
            </a:r>
            <a:r>
              <a:rPr lang="en-US" sz="1600" dirty="0"/>
              <a:t>, </a:t>
            </a:r>
            <a:r>
              <a:rPr lang="el-GR" sz="1600" dirty="0"/>
              <a:t>και</a:t>
            </a:r>
            <a:r>
              <a:rPr lang="en-US" sz="1600" dirty="0"/>
              <a:t>/</a:t>
            </a:r>
            <a:r>
              <a:rPr lang="el-GR" sz="1600" dirty="0"/>
              <a:t>ή υψηλής ποικιλότητας </a:t>
            </a:r>
            <a:r>
              <a:rPr lang="el-GR" sz="1600" b="1" dirty="0"/>
              <a:t>(</a:t>
            </a:r>
            <a:r>
              <a:rPr lang="en-US" sz="1600" b="1" dirty="0"/>
              <a:t>high-variety</a:t>
            </a:r>
            <a:r>
              <a:rPr lang="el-GR" sz="1600" b="1" dirty="0"/>
              <a:t>)</a:t>
            </a:r>
            <a:r>
              <a:rPr lang="en-US" sz="1600" dirty="0"/>
              <a:t> </a:t>
            </a:r>
            <a:r>
              <a:rPr lang="el-GR" sz="1600" dirty="0"/>
              <a:t>που απαιτούν νέες μορφές επεξεργασίας οι οποίες επιτρέπουν βελτιωμένες διαδικασίες λήψης  αποφάσεων</a:t>
            </a:r>
            <a:r>
              <a:rPr lang="en-US" sz="1600" dirty="0"/>
              <a:t>, </a:t>
            </a:r>
            <a:r>
              <a:rPr lang="el-GR" sz="1600" dirty="0"/>
              <a:t>δημιουργία διαίσθησης και βελτιστοποίηση διαδικασιών </a:t>
            </a:r>
            <a:r>
              <a:rPr lang="en-US" sz="1600" dirty="0"/>
              <a:t>(Gartner 2012) 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1727462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(2:Velocity</a:t>
            </a:r>
            <a:r>
              <a:rPr lang="el-GR" dirty="0"/>
              <a:t>=ταχύτητα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4074436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l-GR" dirty="0"/>
              <a:t>Η ταχύτητα στα </a:t>
            </a:r>
            <a:r>
              <a:rPr lang="en-US" dirty="0"/>
              <a:t>Big Data </a:t>
            </a:r>
            <a:r>
              <a:rPr lang="el-GR" dirty="0"/>
              <a:t>αφορά τον υψηλό ρυθμό με τον οποίο παράγονται νέα δεδομένα</a:t>
            </a:r>
          </a:p>
          <a:p>
            <a:r>
              <a:rPr lang="el-GR" dirty="0"/>
              <a:t>Ορισμένες εφαρμογές απαιτούν λήψη αποφάσεων σε πραγματικό χρόνο (</a:t>
            </a:r>
            <a:r>
              <a:rPr lang="en-US" dirty="0"/>
              <a:t>online</a:t>
            </a:r>
            <a:r>
              <a:rPr lang="el-GR" dirty="0"/>
              <a:t>)</a:t>
            </a:r>
            <a:r>
              <a:rPr lang="en-US" dirty="0"/>
              <a:t>:</a:t>
            </a:r>
            <a:endParaRPr lang="el-GR" dirty="0"/>
          </a:p>
          <a:p>
            <a:pPr lvl="1"/>
            <a:r>
              <a:rPr lang="el-GR" dirty="0"/>
              <a:t>ανίχνευση απάτης</a:t>
            </a:r>
            <a:r>
              <a:rPr lang="en-US" dirty="0"/>
              <a:t> (credit card fraud detection)</a:t>
            </a:r>
            <a:endParaRPr lang="el-GR" dirty="0"/>
          </a:p>
          <a:p>
            <a:pPr lvl="1"/>
            <a:r>
              <a:rPr lang="en-US" dirty="0"/>
              <a:t>recommendation systems</a:t>
            </a:r>
            <a:r>
              <a:rPr lang="el-GR" dirty="0"/>
              <a:t> (ηλεκτρονικές αγορές – θέαση περιεχομένου)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39899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(3:Variety=</a:t>
            </a:r>
            <a:r>
              <a:rPr lang="el-GR" dirty="0"/>
              <a:t>ποικιλομορφία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5023130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447145" cy="45307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Η ποικιλομορφία στα </a:t>
            </a:r>
            <a:r>
              <a:rPr lang="en-US" dirty="0"/>
              <a:t>Big Data </a:t>
            </a:r>
            <a:r>
              <a:rPr lang="el-GR" dirty="0"/>
              <a:t>αφορά τη συγκέντρωση δεδομένων από διάφορες πηγές και σε διάφορες μορφές</a:t>
            </a:r>
          </a:p>
          <a:p>
            <a:pPr>
              <a:lnSpc>
                <a:spcPct val="120000"/>
              </a:lnSpc>
            </a:pPr>
            <a:r>
              <a:rPr lang="el-GR" dirty="0"/>
              <a:t>Μορφές δεδομένων: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Κείμενο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πλοήγησης στο διαδίκτυο</a:t>
            </a:r>
          </a:p>
          <a:p>
            <a:pPr lvl="1">
              <a:lnSpc>
                <a:spcPct val="120000"/>
              </a:lnSpc>
            </a:pPr>
            <a:r>
              <a:rPr lang="el-GR" sz="2600" dirty="0" err="1"/>
              <a:t>Tweets</a:t>
            </a:r>
            <a:r>
              <a:rPr lang="el-GR" sz="2600" dirty="0"/>
              <a:t> - </a:t>
            </a:r>
            <a:r>
              <a:rPr lang="el-GR" sz="2600" dirty="0" err="1"/>
              <a:t>Posts</a:t>
            </a:r>
            <a:endParaRPr lang="el-GR" sz="2600" dirty="0"/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αισθητήρων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Ήχος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Βίντεο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Αρχεία καταγραφής (</a:t>
            </a:r>
            <a:r>
              <a:rPr lang="el-GR" sz="2600" dirty="0" err="1"/>
              <a:t>logs</a:t>
            </a:r>
            <a:r>
              <a:rPr lang="el-GR" sz="2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l-GR" dirty="0"/>
              <a:t>…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7985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3C931-6353-DC4B-BE42-4E164851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>
                <a:solidFill>
                  <a:srgbClr val="FFFFFF"/>
                </a:solidFill>
              </a:rPr>
              <a:t>+ 1 </a:t>
            </a:r>
            <a:r>
              <a:rPr lang="en-US" sz="4000">
                <a:solidFill>
                  <a:srgbClr val="FFFFFF"/>
                </a:solidFill>
              </a:rPr>
              <a:t>V: Veracity (</a:t>
            </a:r>
            <a:r>
              <a:rPr lang="el-GR" sz="4000">
                <a:solidFill>
                  <a:srgbClr val="FFFFFF"/>
                </a:solidFill>
              </a:rPr>
              <a:t>φιλαλήθεια</a:t>
            </a:r>
            <a:r>
              <a:rPr lang="en-US" sz="400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E640D-2C02-9946-8E9B-65FD5755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570FA72-C68B-48F7-BACB-1AF44E673D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654761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159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094104" y="802955"/>
            <a:ext cx="5857489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Big Data και επ</a:t>
            </a:r>
            <a:r>
              <a:rPr lang="en-US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ιχειρήσεις</a:t>
            </a: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Image result for return on investment p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t="6399" r="6967" b="19335"/>
          <a:stretch/>
        </p:blipFill>
        <p:spPr bwMode="auto">
          <a:xfrm>
            <a:off x="153958" y="2096656"/>
            <a:ext cx="4385059" cy="24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6090573" y="2257006"/>
            <a:ext cx="5614875" cy="3803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Δεν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είν</a:t>
            </a:r>
            <a:r>
              <a:rPr lang="en-US" dirty="0">
                <a:solidFill>
                  <a:srgbClr val="000000"/>
                </a:solidFill>
              </a:rPr>
              <a:t>αι όλα τα δεδομένα Big Data </a:t>
            </a:r>
          </a:p>
          <a:p>
            <a:r>
              <a:rPr lang="en-US" dirty="0" err="1">
                <a:solidFill>
                  <a:srgbClr val="000000"/>
                </a:solidFill>
              </a:rPr>
              <a:t>Το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σύστημ</a:t>
            </a:r>
            <a:r>
              <a:rPr lang="en-US" dirty="0">
                <a:solidFill>
                  <a:srgbClr val="000000"/>
                </a:solidFill>
              </a:rPr>
              <a:t>α Big Data που </a:t>
            </a:r>
            <a:r>
              <a:rPr lang="el-GR" dirty="0">
                <a:solidFill>
                  <a:srgbClr val="000000"/>
                </a:solidFill>
              </a:rPr>
              <a:t>κατά περίπτωση προτείνεται </a:t>
            </a:r>
            <a:r>
              <a:rPr lang="en-US" dirty="0">
                <a:solidFill>
                  <a:srgbClr val="000000"/>
                </a:solidFill>
              </a:rPr>
              <a:t>θα πρέπει: 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να πα</a:t>
            </a:r>
            <a:r>
              <a:rPr lang="en-US" sz="2800" dirty="0" err="1">
                <a:solidFill>
                  <a:srgbClr val="000000"/>
                </a:solidFill>
              </a:rPr>
              <a:t>ρέχει</a:t>
            </a:r>
            <a:r>
              <a:rPr lang="en-US" sz="2800" dirty="0">
                <a:solidFill>
                  <a:srgbClr val="000000"/>
                </a:solidFill>
              </a:rPr>
              <a:t> π</a:t>
            </a:r>
            <a:r>
              <a:rPr lang="en-US" sz="2800" dirty="0" err="1">
                <a:solidFill>
                  <a:srgbClr val="000000"/>
                </a:solidFill>
              </a:rPr>
              <a:t>ροστιθέμενη</a:t>
            </a:r>
            <a:r>
              <a:rPr lang="en-US" sz="2800" dirty="0">
                <a:solidFill>
                  <a:srgbClr val="000000"/>
                </a:solidFill>
              </a:rPr>
              <a:t> α</a:t>
            </a:r>
            <a:r>
              <a:rPr lang="en-US" sz="2800" dirty="0" err="1">
                <a:solidFill>
                  <a:srgbClr val="000000"/>
                </a:solidFill>
              </a:rPr>
              <a:t>ξί</a:t>
            </a:r>
            <a:r>
              <a:rPr lang="en-US" sz="2800" dirty="0">
                <a:solidFill>
                  <a:srgbClr val="000000"/>
                </a:solidFill>
              </a:rPr>
              <a:t>α για την επιχείρηση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να </a:t>
            </a:r>
            <a:r>
              <a:rPr lang="en-US" sz="2800" dirty="0" err="1">
                <a:solidFill>
                  <a:srgbClr val="000000"/>
                </a:solidFill>
              </a:rPr>
              <a:t>είν</a:t>
            </a:r>
            <a:r>
              <a:rPr lang="en-US" sz="2800" dirty="0">
                <a:solidFill>
                  <a:srgbClr val="000000"/>
                </a:solidFill>
              </a:rPr>
              <a:t>αι οικονομικό 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να </a:t>
            </a:r>
            <a:r>
              <a:rPr lang="en-US" sz="2800" dirty="0" err="1">
                <a:solidFill>
                  <a:srgbClr val="000000"/>
                </a:solidFill>
              </a:rPr>
              <a:t>λειτουργεί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με</a:t>
            </a:r>
            <a:r>
              <a:rPr lang="en-US" sz="2800" dirty="0">
                <a:solidFill>
                  <a:srgbClr val="000000"/>
                </a:solidFill>
              </a:rPr>
              <a:t> απ</a:t>
            </a:r>
            <a:r>
              <a:rPr lang="en-US" sz="2800" dirty="0" err="1">
                <a:solidFill>
                  <a:srgbClr val="000000"/>
                </a:solidFill>
              </a:rPr>
              <a:t>οδεκτή</a:t>
            </a:r>
            <a:r>
              <a:rPr lang="en-US" sz="2800" dirty="0">
                <a:solidFill>
                  <a:srgbClr val="000000"/>
                </a:solidFill>
              </a:rPr>
              <a:t> τα</a:t>
            </a:r>
            <a:r>
              <a:rPr lang="en-US" sz="2800" dirty="0" err="1">
                <a:solidFill>
                  <a:srgbClr val="000000"/>
                </a:solidFill>
              </a:rPr>
              <a:t>χύτητ</a:t>
            </a:r>
            <a:r>
              <a:rPr lang="en-US" sz="2800" dirty="0">
                <a:solidFill>
                  <a:srgbClr val="000000"/>
                </a:solidFill>
              </a:rPr>
              <a:t>α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34CA47B-BB17-47C7-9E60-64B1219A2C73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 sz="1100">
              <a:solidFill>
                <a:srgbClr val="89898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10879-7235-4791-BFF0-54B218E35257}"/>
              </a:ext>
            </a:extLst>
          </p:cNvPr>
          <p:cNvSpPr txBox="1"/>
          <p:nvPr/>
        </p:nvSpPr>
        <p:spPr>
          <a:xfrm>
            <a:off x="1291166" y="4589635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Return On Investment</a:t>
            </a:r>
            <a:endParaRPr lang="el-G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369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Τεχνολογίες που σχετίζονται με τα Big Data</a:t>
            </a:r>
          </a:p>
        </p:txBody>
      </p:sp>
      <p:pic>
        <p:nvPicPr>
          <p:cNvPr id="8" name="Picture 4" descr="Big data made me do it.. Going “Nerd” viral | by Josh Lee | Medium">
            <a:extLst>
              <a:ext uri="{FF2B5EF4-FFF2-40B4-BE49-F238E27FC236}">
                <a16:creationId xmlns:a16="http://schemas.microsoft.com/office/drawing/2014/main" id="{EAB96B03-1CF7-42CF-AD12-73650F235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r="1" b="21206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7615707" y="566670"/>
            <a:ext cx="4125532" cy="56952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Map Reduce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Compute Engines (Spark, Tez, </a:t>
            </a:r>
            <a:r>
              <a:rPr lang="en-US" sz="2000" dirty="0" err="1">
                <a:solidFill>
                  <a:srgbClr val="FFFFFF"/>
                </a:solidFill>
              </a:rPr>
              <a:t>Flink</a:t>
            </a:r>
            <a:r>
              <a:rPr lang="en-US" sz="2000" dirty="0">
                <a:solidFill>
                  <a:srgbClr val="FFFFFF"/>
                </a:solidFill>
              </a:rPr>
              <a:t>, Storm, …)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In-memory technology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NoSQL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Cloud computing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Containers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Serverless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IoT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Edge computing (fog computing)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Machine learning – analytics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Deep learning – business intelligence</a:t>
            </a:r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E83847E-F973-4043-AFE3-EB6A63798C87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970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-643944" y="2427291"/>
            <a:ext cx="6675550" cy="1543695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Ψηφιακ</a:t>
            </a:r>
            <a:r>
              <a:rPr lang="el-GR" sz="4100" dirty="0">
                <a:solidFill>
                  <a:srgbClr val="FFFFFF"/>
                </a:solidFill>
              </a:rPr>
              <a:t>ή επανάσταση </a:t>
            </a:r>
            <a:b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4100" dirty="0">
                <a:solidFill>
                  <a:srgbClr val="FFFFFF"/>
                </a:solidFill>
              </a:rPr>
              <a:t>d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igital disruption</a:t>
            </a:r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Θέση περιεχομένου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0" b="13747"/>
          <a:stretch/>
        </p:blipFill>
        <p:spPr>
          <a:xfrm>
            <a:off x="5453016" y="1514727"/>
            <a:ext cx="6427157" cy="3574509"/>
          </a:xfrm>
          <a:prstGeom prst="rect">
            <a:avLst/>
          </a:prstGeom>
          <a:ln w="9525">
            <a:noFill/>
          </a:ln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n-US" sz="1100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75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3A0D75E-E57A-438A-92B8-0BB28FD6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λογισμικό «τρώει» τον κόσμο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B036B1-65A8-43FB-A8AF-5CEB735181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  <a:hlinkClick r:id="rId2"/>
              </a:rPr>
              <a:t>Why Software Is Eating the World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”, </a:t>
            </a:r>
            <a:r>
              <a:rPr lang="en-US" b="1" dirty="0">
                <a:solidFill>
                  <a:srgbClr val="0A0A0A"/>
                </a:solidFill>
                <a:latin typeface="Georgia" panose="02040502050405020303" pitchFamily="18" charset="0"/>
              </a:rPr>
              <a:t>Marc Andreesen</a:t>
            </a:r>
            <a:r>
              <a:rPr lang="en-US" dirty="0">
                <a:solidFill>
                  <a:srgbClr val="0A0A0A"/>
                </a:solidFill>
                <a:latin typeface="Georgia" panose="02040502050405020303" pitchFamily="18" charset="0"/>
              </a:rPr>
              <a:t>, 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The Wall Street Journal, August 20, 2011</a:t>
            </a:r>
            <a:endParaRPr lang="el-GR" b="0" i="0" dirty="0">
              <a:solidFill>
                <a:srgbClr val="0A0A0A"/>
              </a:solidFill>
              <a:effectLst/>
              <a:latin typeface="Georgia" panose="02040502050405020303" pitchFamily="18" charset="0"/>
            </a:endParaRPr>
          </a:p>
          <a:p>
            <a:pPr lvl="1">
              <a:lnSpc>
                <a:spcPct val="120000"/>
              </a:lnSpc>
            </a:pP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«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Οι εταιρείες όλων των ειδών πρέπει να γνωρίζουν ότι η επανάσταση του λογισμικού έρχεται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»</a:t>
            </a:r>
          </a:p>
          <a:p>
            <a:pPr lvl="1">
              <a:lnSpc>
                <a:spcPct val="120000"/>
              </a:lnSpc>
            </a:pP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«Αυτό αφορά ακόμα και 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τις εταιρείες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οι οποίες 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στηρ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ίζουν τη λειτουργία τους 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σε λογισμικό σήμερα»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dirty="0">
                <a:hlinkClick r:id="rId3"/>
              </a:rPr>
              <a:t>10 years later, software really did eat the world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”, CIODIVE.com, April 19, 2021 </a:t>
            </a:r>
          </a:p>
          <a:p>
            <a:pPr lvl="1">
              <a:lnSpc>
                <a:spcPct val="120000"/>
              </a:lnSpc>
            </a:pPr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8228E3D-6AC8-465E-B262-87B8A969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3</a:t>
            </a:fld>
            <a:endParaRPr lang="el-GR" dirty="0"/>
          </a:p>
        </p:txBody>
      </p:sp>
      <p:pic>
        <p:nvPicPr>
          <p:cNvPr id="4098" name="Picture 2" descr="Andreessen Horowitz | Software Is Eating the World">
            <a:extLst>
              <a:ext uri="{FF2B5EF4-FFF2-40B4-BE49-F238E27FC236}">
                <a16:creationId xmlns:a16="http://schemas.microsoft.com/office/drawing/2014/main" id="{BA76F08F-A216-4C50-A464-DBF00CDA53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60732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960F78-34C6-48B5-B20D-E5722D5F2145}"/>
              </a:ext>
            </a:extLst>
          </p:cNvPr>
          <p:cNvSpPr txBox="1"/>
          <p:nvPr/>
        </p:nvSpPr>
        <p:spPr>
          <a:xfrm>
            <a:off x="7509456" y="4951532"/>
            <a:ext cx="2202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dirty="0">
                <a:hlinkClick r:id="rId5"/>
              </a:rPr>
              <a:t>https://a16z.com/</a:t>
            </a:r>
            <a:r>
              <a:rPr lang="en-US" dirty="0"/>
              <a:t>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01421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4AB7E8-7AC5-4D2F-89FB-E73DDC31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/>
              <a:t>Παράδειγμα αποτυχίας προσαρμογής στη νέα πραγματικότητα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A370123-0D95-4D11-891E-CCE4BA4E2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Η </a:t>
            </a:r>
            <a:r>
              <a:rPr lang="en-US" dirty="0" err="1">
                <a:solidFill>
                  <a:srgbClr val="000000"/>
                </a:solidFill>
              </a:rPr>
              <a:t>ετ</a:t>
            </a:r>
            <a:r>
              <a:rPr lang="en-US" dirty="0">
                <a:solidFill>
                  <a:srgbClr val="000000"/>
                </a:solidFill>
              </a:rPr>
              <a:t>αιρία Kodak δεν προσαρμόστηκε στο ψηφιακό μετασχηματισμό που επέφερε η χρήση των κινητών και smartphones ως  καμερών </a:t>
            </a:r>
          </a:p>
          <a:p>
            <a:r>
              <a:rPr lang="en-US" dirty="0" err="1">
                <a:solidFill>
                  <a:srgbClr val="000000"/>
                </a:solidFill>
              </a:rPr>
              <a:t>Οδηγήθηκε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σε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τώχευση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το</a:t>
            </a:r>
            <a:r>
              <a:rPr lang="en-US" dirty="0">
                <a:solidFill>
                  <a:srgbClr val="000000"/>
                </a:solidFill>
              </a:rPr>
              <a:t> 2012</a:t>
            </a:r>
            <a:endParaRPr lang="el-GR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EF6F16D-68F0-4A34-8575-87F54F41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FFE60E1-BD01-463C-B364-8C66B5F5BFB7}" type="slidenum">
              <a:rPr lang="el-GR" smtClean="0"/>
              <a:t>4</a:t>
            </a:fld>
            <a:endParaRPr lang="el-GR"/>
          </a:p>
        </p:txBody>
      </p:sp>
      <p:pic>
        <p:nvPicPr>
          <p:cNvPr id="6" name="Picture 2" descr="ÎÏÎ¿ÏÎ­Î»ÎµÏÎ¼Î± ÎµÎ¹ÎºÏÎ½Î±Ï Î³Î¹Î± KODAK failure">
            <a:extLst>
              <a:ext uri="{FF2B5EF4-FFF2-40B4-BE49-F238E27FC236}">
                <a16:creationId xmlns:a16="http://schemas.microsoft.com/office/drawing/2014/main" id="{B642FEEF-049A-4FBF-B25E-0AF17B2E0E2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r="2451" b="1"/>
          <a:stretch/>
        </p:blipFill>
        <p:spPr bwMode="auto">
          <a:xfrm>
            <a:off x="6172199" y="2718486"/>
            <a:ext cx="5937195" cy="227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9140CEF5-4796-4877-A213-1C021F3610A5}"/>
              </a:ext>
            </a:extLst>
          </p:cNvPr>
          <p:cNvSpPr/>
          <p:nvPr/>
        </p:nvSpPr>
        <p:spPr>
          <a:xfrm>
            <a:off x="6013394" y="51947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https://startsmallscalefast.com/agilebusiness/real-disruption-lessons-kodak/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32202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D031148-8CDA-4600-8134-5F5CADFC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Πα</a:t>
            </a:r>
            <a:r>
              <a:rPr lang="en-US" dirty="0" err="1">
                <a:solidFill>
                  <a:srgbClr val="000000"/>
                </a:solidFill>
              </a:rPr>
              <a:t>ράδειγμ</a:t>
            </a:r>
            <a:r>
              <a:rPr lang="en-US" dirty="0">
                <a:solidFill>
                  <a:srgbClr val="000000"/>
                </a:solidFill>
              </a:rPr>
              <a:t>α επιτυχίας (;) προσαρμογής στη νέα πραγματικότητα (Netflix)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B6A1FA5-4D03-44BD-8425-0EA6C38965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1999: </a:t>
            </a:r>
            <a:r>
              <a:rPr lang="en-US" dirty="0" err="1">
                <a:solidFill>
                  <a:srgbClr val="000000"/>
                </a:solidFill>
              </a:rPr>
              <a:t>μηνι</a:t>
            </a:r>
            <a:r>
              <a:rPr lang="en-US" dirty="0">
                <a:solidFill>
                  <a:srgbClr val="000000"/>
                </a:solidFill>
              </a:rPr>
              <a:t>αίες συνδρομές, αποστολή DVDs με courier, προτάσεις για νέες ταινίες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2007: Video on demand </a:t>
            </a:r>
            <a:r>
              <a:rPr lang="en-US" dirty="0" err="1">
                <a:solidFill>
                  <a:srgbClr val="000000"/>
                </a:solidFill>
              </a:rPr>
              <a:t>μέσω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του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δι</a:t>
            </a:r>
            <a:r>
              <a:rPr lang="en-US" dirty="0">
                <a:solidFill>
                  <a:srgbClr val="000000"/>
                </a:solidFill>
              </a:rPr>
              <a:t>αδικτύου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2009: Netflix prize ($1.000.000)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2013: Παρα</a:t>
            </a:r>
            <a:r>
              <a:rPr lang="en-US" dirty="0" err="1">
                <a:solidFill>
                  <a:srgbClr val="000000"/>
                </a:solidFill>
              </a:rPr>
              <a:t>γωγή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εριεχομένου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σειρά</a:t>
            </a:r>
            <a:r>
              <a:rPr lang="en-US" dirty="0">
                <a:solidFill>
                  <a:srgbClr val="000000"/>
                </a:solidFill>
              </a:rPr>
              <a:t> House of Cards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2016: Παρα</a:t>
            </a:r>
            <a:r>
              <a:rPr lang="en-US" dirty="0" err="1">
                <a:solidFill>
                  <a:srgbClr val="000000"/>
                </a:solidFill>
              </a:rPr>
              <a:t>γωγή</a:t>
            </a:r>
            <a:r>
              <a:rPr lang="en-US" dirty="0">
                <a:solidFill>
                  <a:srgbClr val="000000"/>
                </a:solidFill>
              </a:rPr>
              <a:t> 126 </a:t>
            </a:r>
            <a:r>
              <a:rPr lang="en-US" dirty="0" err="1">
                <a:solidFill>
                  <a:srgbClr val="000000"/>
                </a:solidFill>
              </a:rPr>
              <a:t>σειρών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2019: 137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 (</a:t>
            </a:r>
            <a:r>
              <a:rPr lang="el-GR" dirty="0">
                <a:solidFill>
                  <a:srgbClr val="000000"/>
                </a:solidFill>
              </a:rPr>
              <a:t>με πληρωμή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2021(A</a:t>
            </a:r>
            <a:r>
              <a:rPr lang="el-GR" dirty="0" err="1">
                <a:solidFill>
                  <a:srgbClr val="000000"/>
                </a:solidFill>
              </a:rPr>
              <a:t>πρίλιος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208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2022(</a:t>
            </a:r>
            <a:r>
              <a:rPr lang="el-GR" dirty="0">
                <a:solidFill>
                  <a:srgbClr val="000000"/>
                </a:solidFill>
              </a:rPr>
              <a:t>Μάρτιος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221,6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</a:t>
            </a:r>
          </a:p>
          <a:p>
            <a:pPr>
              <a:lnSpc>
                <a:spcPct val="120000"/>
              </a:lnSpc>
            </a:pPr>
            <a:endParaRPr lang="el-GR" dirty="0"/>
          </a:p>
        </p:txBody>
      </p:sp>
      <p:pic>
        <p:nvPicPr>
          <p:cNvPr id="6" name="Picture 8" descr="https://upload.wikimedia.org/wikipedia/commons/thumb/0/09/Netflix_area.svg/1920px-Netflix_area.svg.png">
            <a:extLst>
              <a:ext uri="{FF2B5EF4-FFF2-40B4-BE49-F238E27FC236}">
                <a16:creationId xmlns:a16="http://schemas.microsoft.com/office/drawing/2014/main" id="{F17F347A-D8EC-4884-A26C-62B52E0CD0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81323" y="1653906"/>
            <a:ext cx="4672477" cy="2399511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449D939-7058-4637-B65B-A4A73D41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60E1-BD01-463C-B364-8C66B5F5BFB7}" type="slidenum">
              <a:rPr lang="el-GR" smtClean="0"/>
              <a:t>5</a:t>
            </a:fld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BAB02401-5E88-475D-A9D8-756CD1F1CC5E}"/>
              </a:ext>
            </a:extLst>
          </p:cNvPr>
          <p:cNvSpPr/>
          <p:nvPr/>
        </p:nvSpPr>
        <p:spPr>
          <a:xfrm>
            <a:off x="7045226" y="6079563"/>
            <a:ext cx="3944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hlinkClick r:id="rId3"/>
              </a:rPr>
              <a:t>https://finance.yahoo.com/quote/NFLX</a:t>
            </a:r>
            <a:r>
              <a:rPr lang="en-US" dirty="0"/>
              <a:t> </a:t>
            </a:r>
            <a:endParaRPr lang="el-GR" dirty="0"/>
          </a:p>
        </p:txBody>
      </p:sp>
      <p:pic>
        <p:nvPicPr>
          <p:cNvPr id="2050" name="Picture 2" descr="Infographic: Netflix Fails to Halt the Subscriber Additions Decline | Statista">
            <a:extLst>
              <a:ext uri="{FF2B5EF4-FFF2-40B4-BE49-F238E27FC236}">
                <a16:creationId xmlns:a16="http://schemas.microsoft.com/office/drawing/2014/main" id="{2C6B89B0-A16A-4189-8A79-BFCC316F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75" y="4030052"/>
            <a:ext cx="2064912" cy="20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96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>
                <a:extLst>
                  <a:ext uri="{FF2B5EF4-FFF2-40B4-BE49-F238E27FC236}">
                    <a16:creationId xmlns:a16="http://schemas.microsoft.com/office/drawing/2014/main" id="{9658E719-A88C-404A-AC95-3BB6E43B7C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l-GR" dirty="0"/>
                  <a:t>Ο νόμος του </a:t>
                </a:r>
                <a:r>
                  <a:rPr lang="en-US" dirty="0">
                    <a:hlinkClick r:id="rId4"/>
                  </a:rPr>
                  <a:t>Metcalfe</a:t>
                </a:r>
                <a:r>
                  <a:rPr lang="en-US" dirty="0"/>
                  <a:t> </a:t>
                </a:r>
                <a:r>
                  <a:rPr lang="el-GR" dirty="0"/>
                  <a:t>αφορά την αύξηση του αριθμού των συνδέσεων αλλά και της αξίας που δημιουργείται καθώς ένα δίκτυο μεγαλώνει. Ένα δίκτυο με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κόμβους αποκτά αξία της τάξης του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3" name="Θέση περιεχομένου 2">
                <a:extLst>
                  <a:ext uri="{FF2B5EF4-FFF2-40B4-BE49-F238E27FC236}">
                    <a16:creationId xmlns:a16="http://schemas.microsoft.com/office/drawing/2014/main" id="{9658E719-A88C-404A-AC95-3BB6E43B7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5"/>
                <a:stretch>
                  <a:fillRect l="-2471" t="-2241" r="-129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AC72C73-2F49-4B39-ACBA-8035A30A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B348-400F-459C-9BD7-52575716190C}" type="slidenum">
              <a:rPr lang="el-GR" smtClean="0"/>
              <a:t>6</a:t>
            </a:fld>
            <a:endParaRPr lang="el-GR"/>
          </a:p>
        </p:txBody>
      </p:sp>
      <p:sp>
        <p:nvSpPr>
          <p:cNvPr id="6" name="Τίτλος 5">
            <a:extLst>
              <a:ext uri="{FF2B5EF4-FFF2-40B4-BE49-F238E27FC236}">
                <a16:creationId xmlns:a16="http://schemas.microsoft.com/office/drawing/2014/main" id="{A675A449-90DD-48C1-B689-1CEAC7B4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041"/>
            <a:ext cx="528997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333333"/>
                </a:solidFill>
                <a:latin typeface="Open-sans"/>
              </a:rPr>
              <a:t>Ο νόμος του </a:t>
            </a:r>
            <a:r>
              <a:rPr lang="en-US" dirty="0">
                <a:solidFill>
                  <a:srgbClr val="333333"/>
                </a:solidFill>
                <a:latin typeface="Open-sans"/>
              </a:rPr>
              <a:t>Metcalfe</a:t>
            </a:r>
            <a:endParaRPr lang="en-US" i="0" dirty="0">
              <a:solidFill>
                <a:srgbClr val="333333"/>
              </a:solidFill>
              <a:effectLst/>
              <a:latin typeface="Open-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375F84-617F-439C-B0A4-9359763FCA3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945" y="3541540"/>
            <a:ext cx="4424855" cy="295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227EE-4ABC-48EC-84BE-F58D7C1067B6}"/>
                  </a:ext>
                </a:extLst>
              </p:cNvPr>
              <p:cNvSpPr txBox="1"/>
              <p:nvPr/>
            </p:nvSpPr>
            <p:spPr>
              <a:xfrm>
                <a:off x="2611885" y="4794524"/>
                <a:ext cx="1634230" cy="9348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l-GR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227EE-4ABC-48EC-84BE-F58D7C106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885" y="4794524"/>
                <a:ext cx="1634230" cy="9348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Ηλεκτρονικά πολυμέσα 7" title="ETS Profiles: Dr. Bob Metcalfe">
            <a:hlinkClick r:id="" action="ppaction://media"/>
            <a:extLst>
              <a:ext uri="{FF2B5EF4-FFF2-40B4-BE49-F238E27FC236}">
                <a16:creationId xmlns:a16="http://schemas.microsoft.com/office/drawing/2014/main" id="{72238493-12BF-406C-9966-848F6A44F1F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6928945" y="783538"/>
            <a:ext cx="4496715" cy="252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7">
            <a:extLst>
              <a:ext uri="{FF2B5EF4-FFF2-40B4-BE49-F238E27FC236}">
                <a16:creationId xmlns:a16="http://schemas.microsoft.com/office/drawing/2014/main" id="{8B5C4C14-E509-4FAD-8618-4F599F00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Σε πόσο χρόνο αποκτήθηκαν </a:t>
            </a:r>
            <a:r>
              <a:rPr lang="en-US" dirty="0"/>
              <a:t>50 </a:t>
            </a:r>
            <a:r>
              <a:rPr lang="el-GR" dirty="0"/>
              <a:t>εκατομμύρια πελάτες;</a:t>
            </a:r>
          </a:p>
        </p:txBody>
      </p:sp>
      <p:pic>
        <p:nvPicPr>
          <p:cNvPr id="1026" name="Picture 2" descr="How Long Does It Take to Hit 50 Million Users?">
            <a:extLst>
              <a:ext uri="{FF2B5EF4-FFF2-40B4-BE49-F238E27FC236}">
                <a16:creationId xmlns:a16="http://schemas.microsoft.com/office/drawing/2014/main" id="{F735A913-C084-4B06-81C9-8ACF53BD294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r="2570" b="4671"/>
          <a:stretch/>
        </p:blipFill>
        <p:spPr bwMode="auto">
          <a:xfrm>
            <a:off x="1404257" y="1642467"/>
            <a:ext cx="3910693" cy="512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9F506DF7-A6F1-44A1-8FF4-A332043741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67437"/>
            <a:ext cx="5181600" cy="3867714"/>
          </a:xfrm>
          <a:prstGeom prst="rect">
            <a:avLst/>
          </a:prstGeom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33D2F5AF-F7BE-4849-B090-01F9AF09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B348-400F-459C-9BD7-52575716190C}" type="slidenum">
              <a:rPr lang="el-GR" smtClean="0"/>
              <a:t>7</a:t>
            </a:fld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53F8543F-7E91-47D4-95E6-7195F96F70A1}"/>
              </a:ext>
            </a:extLst>
          </p:cNvPr>
          <p:cNvSpPr/>
          <p:nvPr/>
        </p:nvSpPr>
        <p:spPr>
          <a:xfrm>
            <a:off x="5715000" y="60331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https://www.visualcapitalist.com/how-long-does-it-take-to-hit-50-million-users/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0298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-1" y="2053641"/>
            <a:ext cx="5295234" cy="2760098"/>
          </a:xfrm>
        </p:spPr>
        <p:txBody>
          <a:bodyPr>
            <a:normAutofit/>
          </a:bodyPr>
          <a:lstStyle/>
          <a:p>
            <a:r>
              <a:rPr lang="el-GR" dirty="0">
                <a:solidFill>
                  <a:srgbClr val="FFFFFF"/>
                </a:solidFill>
              </a:rPr>
              <a:t>Τι είναι τα </a:t>
            </a:r>
            <a:r>
              <a:rPr lang="en-US" dirty="0">
                <a:solidFill>
                  <a:srgbClr val="FFFFFF"/>
                </a:solidFill>
              </a:rPr>
              <a:t>Big Data;</a:t>
            </a:r>
            <a:endParaRPr lang="el-GR" dirty="0">
              <a:solidFill>
                <a:srgbClr val="FFFFFF"/>
              </a:solidFill>
            </a:endParaRPr>
          </a:p>
        </p:txBody>
      </p:sp>
      <p:sp>
        <p:nvSpPr>
          <p:cNvPr id="4" name="Θέση περιεχομένου 3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lnSpcReduction="10000"/>
          </a:bodyPr>
          <a:lstStyle/>
          <a:p>
            <a:r>
              <a:rPr lang="el-GR" sz="2400" b="1" dirty="0">
                <a:solidFill>
                  <a:srgbClr val="000000"/>
                </a:solidFill>
              </a:rPr>
              <a:t>Τα </a:t>
            </a:r>
            <a:r>
              <a:rPr lang="en-US" sz="2400" b="1" dirty="0">
                <a:solidFill>
                  <a:srgbClr val="000000"/>
                </a:solidFill>
              </a:rPr>
              <a:t>Big Data </a:t>
            </a:r>
            <a:r>
              <a:rPr lang="el-GR" sz="2400" b="1" dirty="0">
                <a:solidFill>
                  <a:srgbClr val="000000"/>
                </a:solidFill>
              </a:rPr>
              <a:t>είναι τεράστιες ποσότητες δομημένων, </a:t>
            </a:r>
            <a:r>
              <a:rPr lang="el-GR" sz="2400" b="1" dirty="0" err="1">
                <a:solidFill>
                  <a:srgbClr val="000000"/>
                </a:solidFill>
              </a:rPr>
              <a:t>ημιδομημένων</a:t>
            </a:r>
            <a:r>
              <a:rPr lang="el-GR" sz="2400" b="1" dirty="0">
                <a:solidFill>
                  <a:srgbClr val="000000"/>
                </a:solidFill>
              </a:rPr>
              <a:t> και αδόμητων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Τα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εμφανίζονται ως αποτέλεσμα τεχνολογικών εξελίξεων που συνέβησαν τα τελευταία 50+ έτη 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Δεδομένα τα οποία δεν μπορούν να αποθηκευτούν και να επεξεργαστούν από ένα μόνο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l-GR" sz="2400" dirty="0">
                <a:solidFill>
                  <a:srgbClr val="000000"/>
                </a:solidFill>
              </a:rPr>
              <a:t>μεγάλο</a:t>
            </a:r>
            <a:r>
              <a:rPr lang="en-US" sz="2400" dirty="0">
                <a:solidFill>
                  <a:srgbClr val="000000"/>
                </a:solidFill>
              </a:rPr>
              <a:t>) </a:t>
            </a:r>
            <a:r>
              <a:rPr lang="el-GR" sz="2400" dirty="0">
                <a:solidFill>
                  <a:srgbClr val="000000"/>
                </a:solidFill>
              </a:rPr>
              <a:t>υπολογιστικό σύστημα κατηγοριοποιούνται ως </a:t>
            </a:r>
            <a:r>
              <a:rPr lang="en-US" sz="2400" dirty="0">
                <a:solidFill>
                  <a:srgbClr val="000000"/>
                </a:solidFill>
              </a:rPr>
              <a:t>Big Data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Ο όρος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χρησιμοποιείται ήδη από τη δεκαετία του 90, η ευρεία χρήση του όρου αποδίδεται στον </a:t>
            </a:r>
            <a:r>
              <a:rPr lang="en-US" sz="2400" dirty="0">
                <a:solidFill>
                  <a:srgbClr val="000000"/>
                </a:solidFill>
                <a:hlinkClick r:id="rId4"/>
              </a:rPr>
              <a:t>John </a:t>
            </a:r>
            <a:r>
              <a:rPr lang="en-US" sz="2400" dirty="0" err="1">
                <a:solidFill>
                  <a:srgbClr val="000000"/>
                </a:solidFill>
                <a:hlinkClick r:id="rId4"/>
              </a:rPr>
              <a:t>Mashley</a:t>
            </a:r>
            <a:endParaRPr lang="el-GR" sz="2000" dirty="0">
              <a:solidFill>
                <a:srgbClr val="000000"/>
              </a:solidFill>
            </a:endParaRPr>
          </a:p>
          <a:p>
            <a:endParaRPr lang="el-GR" sz="2400" dirty="0">
              <a:solidFill>
                <a:srgbClr val="000000"/>
              </a:solidFill>
            </a:endParaRP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582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79FA3-BED6-6F45-8E2C-1ED959A9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mtClean="0"/>
              <a:pPr>
                <a:spcAft>
                  <a:spcPts val="600"/>
                </a:spcAft>
              </a:pPr>
              <a:t>9</a:t>
            </a:fld>
            <a:endParaRPr lang="el-GR"/>
          </a:p>
        </p:txBody>
      </p:sp>
      <p:pic>
        <p:nvPicPr>
          <p:cNvPr id="1026" name="Picture 2" descr="Infographic: What Happens in an Internet Minute in 2019?">
            <a:extLst>
              <a:ext uri="{FF2B5EF4-FFF2-40B4-BE49-F238E27FC236}">
                <a16:creationId xmlns:a16="http://schemas.microsoft.com/office/drawing/2014/main" id="{FF2A4E0A-0B7F-4DEC-92C1-9BD6BABF6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86" y="209640"/>
            <a:ext cx="4826000" cy="559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E9EF473F-9A15-4136-B377-8A84C5A00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83" y="357712"/>
            <a:ext cx="5501086" cy="550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15295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1153</Words>
  <Application>Microsoft Office PowerPoint</Application>
  <PresentationFormat>Ευρεία οθόνη</PresentationFormat>
  <Paragraphs>159</Paragraphs>
  <Slides>19</Slides>
  <Notes>12</Notes>
  <HiddenSlides>0</HiddenSlides>
  <MMClips>1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Georgia</vt:lpstr>
      <vt:lpstr>Open-sans</vt:lpstr>
      <vt:lpstr>Θέμα του Office</vt:lpstr>
      <vt:lpstr>Big Data</vt:lpstr>
      <vt:lpstr>Ψηφιακή επανάσταση  (digital disruption)</vt:lpstr>
      <vt:lpstr>Το λογισμικό «τρώει» τον κόσμο</vt:lpstr>
      <vt:lpstr>Παράδειγμα αποτυχίας προσαρμογής στη νέα πραγματικότητα</vt:lpstr>
      <vt:lpstr>Παράδειγμα επιτυχίας (;) προσαρμογής στη νέα πραγματικότητα (Netflix)</vt:lpstr>
      <vt:lpstr>Ο νόμος του Metcalfe</vt:lpstr>
      <vt:lpstr>Σε πόσο χρόνο αποκτήθηκαν 50 εκατομμύρια πελάτες;</vt:lpstr>
      <vt:lpstr>Τι είναι τα Big Data;</vt:lpstr>
      <vt:lpstr>Παρουσίαση του PowerPoint</vt:lpstr>
      <vt:lpstr>Παρουσίαση του PowerPoint</vt:lpstr>
      <vt:lpstr>Σημεία καμπής</vt:lpstr>
      <vt:lpstr>Σημαντικές αλλαγές των τελευταίων ετών</vt:lpstr>
      <vt:lpstr>Τεχνολογίες αποθήκευσης και επεξεργασίας δεδομένων που προηγήθηκαν των Big Data</vt:lpstr>
      <vt:lpstr>Τα 3V των big data (1:Volume=όγκος)</vt:lpstr>
      <vt:lpstr>Τα 3V των big data (2:Velocity=ταχύτητα)</vt:lpstr>
      <vt:lpstr>Τα 3V των big data (3:Variety=ποικιλομορφία)</vt:lpstr>
      <vt:lpstr>+ 1 V: Veracity (φιλαλήθεια)</vt:lpstr>
      <vt:lpstr>Big Data και επιχειρήσεις</vt:lpstr>
      <vt:lpstr>Τεχνολογίες που σχετίζονται με τα Big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Christos Gogos</dc:creator>
  <cp:lastModifiedBy>CHRISTOS GKOGKOS</cp:lastModifiedBy>
  <cp:revision>16</cp:revision>
  <dcterms:created xsi:type="dcterms:W3CDTF">2019-02-17T22:12:48Z</dcterms:created>
  <dcterms:modified xsi:type="dcterms:W3CDTF">2022-05-18T13:40:25Z</dcterms:modified>
</cp:coreProperties>
</file>